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7" r:id="rId3"/>
    <p:sldId id="268" r:id="rId4"/>
    <p:sldId id="269" r:id="rId5"/>
    <p:sldId id="273" r:id="rId6"/>
    <p:sldId id="258" r:id="rId7"/>
    <p:sldId id="272" r:id="rId8"/>
    <p:sldId id="271" r:id="rId9"/>
    <p:sldId id="274" r:id="rId10"/>
    <p:sldId id="270" r:id="rId11"/>
    <p:sldId id="275" r:id="rId12"/>
    <p:sldId id="278" r:id="rId13"/>
    <p:sldId id="259" r:id="rId14"/>
    <p:sldId id="283" r:id="rId15"/>
    <p:sldId id="288" r:id="rId16"/>
    <p:sldId id="287" r:id="rId17"/>
    <p:sldId id="289" r:id="rId18"/>
    <p:sldId id="290" r:id="rId19"/>
    <p:sldId id="285" r:id="rId20"/>
    <p:sldId id="291" r:id="rId21"/>
    <p:sldId id="284" r:id="rId22"/>
    <p:sldId id="292" r:id="rId23"/>
    <p:sldId id="293" r:id="rId24"/>
    <p:sldId id="322" r:id="rId25"/>
    <p:sldId id="260" r:id="rId26"/>
    <p:sldId id="294" r:id="rId27"/>
    <p:sldId id="295" r:id="rId28"/>
    <p:sldId id="296" r:id="rId29"/>
    <p:sldId id="297" r:id="rId30"/>
    <p:sldId id="298" r:id="rId31"/>
    <p:sldId id="321" r:id="rId32"/>
    <p:sldId id="316" r:id="rId33"/>
    <p:sldId id="262" r:id="rId34"/>
    <p:sldId id="263" r:id="rId35"/>
    <p:sldId id="299" r:id="rId36"/>
    <p:sldId id="267" r:id="rId37"/>
    <p:sldId id="300" r:id="rId38"/>
    <p:sldId id="301" r:id="rId39"/>
    <p:sldId id="302" r:id="rId40"/>
    <p:sldId id="264" r:id="rId41"/>
    <p:sldId id="323" r:id="rId42"/>
    <p:sldId id="303" r:id="rId43"/>
    <p:sldId id="265" r:id="rId44"/>
    <p:sldId id="304" r:id="rId45"/>
    <p:sldId id="266" r:id="rId46"/>
    <p:sldId id="309" r:id="rId47"/>
    <p:sldId id="310" r:id="rId48"/>
    <p:sldId id="314" r:id="rId49"/>
    <p:sldId id="315" r:id="rId50"/>
    <p:sldId id="311" r:id="rId51"/>
    <p:sldId id="312" r:id="rId52"/>
    <p:sldId id="324" r:id="rId53"/>
    <p:sldId id="330" r:id="rId54"/>
    <p:sldId id="313" r:id="rId55"/>
    <p:sldId id="317" r:id="rId56"/>
    <p:sldId id="325" r:id="rId57"/>
    <p:sldId id="320" r:id="rId58"/>
    <p:sldId id="319" r:id="rId59"/>
    <p:sldId id="318" r:id="rId60"/>
    <p:sldId id="331" r:id="rId61"/>
    <p:sldId id="332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co" initials="l" lastIdx="2" clrIdx="0">
    <p:extLst>
      <p:ext uri="{19B8F6BF-5375-455C-9EA6-DF929625EA0E}">
        <p15:presenceInfo xmlns:p15="http://schemas.microsoft.com/office/powerpoint/2012/main" userId="lac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0052" autoAdjust="0"/>
  </p:normalViewPr>
  <p:slideViewPr>
    <p:cSldViewPr>
      <p:cViewPr varScale="1">
        <p:scale>
          <a:sx n="74" d="100"/>
          <a:sy n="74" d="100"/>
        </p:scale>
        <p:origin x="1164" y="60"/>
      </p:cViewPr>
      <p:guideLst>
        <p:guide pos="2880"/>
        <p:guide orient="horz" pos="21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93268F4-C977-4E1C-BF6F-E453362B81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5CF713C-775A-4016-95D4-3C98866982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900EC-2445-4D84-84CE-E0CFCA65F5A8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BEC099F-DB9F-43C4-B319-0FA2D8790E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D79ACDC-75C4-4584-B8D1-E8009FBEF4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E78DF-C999-4F7B-82FD-AC57ED1448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383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AB482-E73A-4831-9A83-85CB3640271A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40437-198C-4202-99B0-95700CD4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752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666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95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70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CE03C-1BBF-471D-9077-FE658C32C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A58AE-8D37-49B7-92BB-2899B73FC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2CAC60-5FE3-49D5-8072-3CADC069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130A-5AD0-4851-BA7C-842A772E8831}" type="datetime1">
              <a:rPr lang="pt-BR" smtClean="0"/>
              <a:t>02/10/2019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C74C43-F18F-4DAE-81AA-546B6020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A3DD81-10DA-484D-A4D3-116DDEB1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07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993A3-E132-4090-940F-58A82A50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D5CA31-79BB-4B97-A04D-837109523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0C246E-C195-438C-A417-4537DA50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7457D-A27C-403E-A7E2-EDBB9D4FDEC2}" type="datetime1">
              <a:rPr lang="pt-BR" smtClean="0"/>
              <a:t>02/10/2019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5ACAE5-9BFE-4E3D-8A63-1A12A5B4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F63896-661C-4806-9F79-F9419494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33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DFA355-E8BE-476A-94DE-9C000D00F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3C65CD6-6F47-4C41-85CB-515E6F6CD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410020-5DCC-4BBF-BACD-6A9634BF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E821-BF62-4339-BDC2-3762F235FF05}" type="datetime1">
              <a:rPr lang="pt-BR" smtClean="0"/>
              <a:t>02/10/2019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AA09B2-7BAF-436F-B82E-47C6A31D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7D82C5-27C8-4DE8-9BEF-CF116DB12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6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5E536-ED48-46E3-AC4B-C301E538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D99920-A3D5-446D-ADF1-AF34D6980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56640A-AACB-4549-B676-B1B7C6F5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AA32-7590-4792-8DC6-8C30FEFFDEEA}" type="datetime1">
              <a:rPr lang="pt-BR" smtClean="0"/>
              <a:t>02/10/2019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1F9125-15DF-4BB7-BEB4-BB6AD075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CC2CDF-5323-4DC9-8C99-E31B3494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7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0127C-9A54-4C84-987E-5C6ABEB7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2FB8D0-4B34-4DC5-8E1E-EB83C0F58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9035D3-ECFC-47A2-8297-3C71D7E29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074B-CB11-4B13-BFC4-FC852F9BA5BE}" type="datetime1">
              <a:rPr lang="pt-BR" smtClean="0"/>
              <a:t>02/10/2019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D51CE3-7C0F-467E-AA4F-43DF1D8D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A3577C-201B-4DD4-80E4-07D5FE279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7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D5496-AD1D-4C4C-A8F8-1E62847B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56A30B-C760-41AB-9BB2-ECFC544109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69AC6A-383D-4469-8669-204189562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4618A2B-4EC2-4F70-AFB0-05728C15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60043-069C-4A08-AD5E-A26FBC3FF44E}" type="datetime1">
              <a:rPr lang="pt-BR" smtClean="0"/>
              <a:t>02/10/2019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04F05-C2D6-4B01-97A4-DE168328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573088-8217-4BB3-9B74-41939F48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8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62851-BC05-4DAB-8E18-A021AC4DA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34C1AE-3158-4229-972E-5C7BEE602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5D11AF1-4612-44FE-8E60-92F768773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B5B4BB0-9185-401B-B538-7C404A81C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405CA51-84C9-4D3F-90E2-E96C2ED4B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6B7C3D7-6FB9-44EC-B46E-5D34651A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3F28-4FAA-4E0C-B813-BD34D593793A}" type="datetime1">
              <a:rPr lang="pt-BR" smtClean="0"/>
              <a:t>02/10/2019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0878185-3F3D-481A-ACD5-03E46B04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A49556A-F7C3-45A2-8C19-BC71C5EA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22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29A4E-493E-417E-9892-2B6425AD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14CD5A1-4BB9-4CC9-8565-0E57B904B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67E0-679A-409F-BD32-98D2B92B38DB}" type="datetime1">
              <a:rPr lang="pt-BR" smtClean="0"/>
              <a:t>02/10/2019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F867288-70F2-49F1-A9EF-5E0D4C527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C7F626E-40F0-4308-9AC7-74D1D7F0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8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AE63A5D-7218-43D8-BFF4-916140028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4911-0EDE-4757-B5B0-81EF9BC81282}" type="datetime1">
              <a:rPr lang="pt-BR" smtClean="0"/>
              <a:t>02/10/2019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5E311F-86AE-4798-9749-44508665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9EC91C-5311-47F4-8FFF-228EC6D5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1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A06EC-CD74-4301-BF37-87CA4CD0A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E6CD92-58FC-4833-89E1-8B8939C90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EDC8EF0-3147-44E5-B637-86BFCC569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D9857F-0524-4ACD-855B-52111446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183FD-5C8E-49AD-BCCA-C4043CF11D24}" type="datetime1">
              <a:rPr lang="pt-BR" smtClean="0"/>
              <a:t>02/10/2019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EAD4A8-62BC-4CCB-8A0C-47875C142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163F54C-7CC8-4A44-9044-A4028B80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5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313A2-F10D-4E3B-BE82-8FAC366A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6305DC-8865-43CB-8F89-C603F1639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23E659-965D-46FF-BFDF-C5AA64EF7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D4C4CF-118E-44F0-B0BE-8F418597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0AE1-B1EB-4CBA-A8AD-6F9D305DFDF9}" type="datetime1">
              <a:rPr lang="pt-BR" smtClean="0"/>
              <a:t>02/10/2019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FFD2EC-340A-4CDB-AD2C-7080A8939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ADF76A-CA2C-431A-B13C-20080427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5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C3F7B85-A290-4FBA-8BE2-74758DC5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3AD3FF-370F-4A58-A22D-852365D3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C6C645-2894-4094-87F1-80B925757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A867D-0619-4EC9-9D7E-CE16313E28EA}" type="datetime1">
              <a:rPr lang="pt-BR" smtClean="0"/>
              <a:t>02/10/2019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3B5548-52CC-4C53-9AD5-1114EAFB3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F32731-CD06-4F5B-9C92-571F65DB6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4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1897916"/>
            <a:ext cx="7428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kumimoji="0" lang="en-IE" sz="36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of Software for Parameter Estimation of Wind Power Plant </a:t>
            </a:r>
            <a:r>
              <a:rPr lang="en-IE" sz="3600" b="1">
                <a:latin typeface="Arial" panose="020B0604020202020204" pitchFamily="34" charset="0"/>
                <a:cs typeface="Arial" panose="020B0604020202020204" pitchFamily="34" charset="0"/>
              </a:rPr>
              <a:t>Equivalent</a:t>
            </a:r>
            <a:endParaRPr kumimoji="0" lang="en-IE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9">
            <a:extLst>
              <a:ext uri="{FF2B5EF4-FFF2-40B4-BE49-F238E27FC236}">
                <a16:creationId xmlns:a16="http://schemas.microsoft.com/office/drawing/2014/main" id="{1119C5F9-A17D-4143-B90C-F5958FC3709E}"/>
              </a:ext>
            </a:extLst>
          </p:cNvPr>
          <p:cNvSpPr/>
          <p:nvPr/>
        </p:nvSpPr>
        <p:spPr>
          <a:xfrm>
            <a:off x="2583402" y="5663625"/>
            <a:ext cx="5702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São Carlos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Engineering</a:t>
            </a:r>
            <a:r>
              <a:rPr kumimoji="0" lang="en-IE" sz="1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EESC</a:t>
            </a:r>
          </a:p>
          <a:p>
            <a:pPr algn="r"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University of São Paulo - USP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7D4308B0-8AA3-4D7E-8CD4-D8883053C7FD}"/>
              </a:ext>
            </a:extLst>
          </p:cNvPr>
          <p:cNvSpPr txBox="1">
            <a:spLocks/>
          </p:cNvSpPr>
          <p:nvPr/>
        </p:nvSpPr>
        <p:spPr>
          <a:xfrm>
            <a:off x="2513395" y="4794585"/>
            <a:ext cx="5772744" cy="76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Gabriel José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Negrelli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Gomes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r">
              <a:buNone/>
              <a:defRPr/>
            </a:pPr>
            <a:r>
              <a:rPr lang="en-IE" sz="1800" dirty="0">
                <a:latin typeface="Arial" panose="020B0604020202020204" pitchFamily="34" charset="0"/>
                <a:cs typeface="Arial" panose="020B0604020202020204" pitchFamily="34" charset="0"/>
              </a:rPr>
              <a:t>Advisor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: Prof. Dr. Elmer Pablo Tito Cari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pt-B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29CBC0-98DB-4B1F-9A9E-40F6771A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AFD7-21E5-418D-9E4E-FA4251F9C8AE}" type="slidenum">
              <a:rPr lang="pt-BR" smtClean="0">
                <a:solidFill>
                  <a:schemeClr val="bg1"/>
                </a:solidFill>
              </a:rPr>
              <a:t>1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4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F211AB3-2159-4F3E-B8F6-6864FBD23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66" y="1550988"/>
            <a:ext cx="6044067" cy="480536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10</a:t>
            </a:fld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3AA899F-49A6-4BE4-B4ED-9307BAF2199E}"/>
              </a:ext>
            </a:extLst>
          </p:cNvPr>
          <p:cNvSpPr txBox="1"/>
          <p:nvPr/>
        </p:nvSpPr>
        <p:spPr>
          <a:xfrm>
            <a:off x="3829049" y="6356351"/>
            <a:ext cx="148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ANEEL, 2005</a:t>
            </a:r>
          </a:p>
        </p:txBody>
      </p:sp>
    </p:spTree>
    <p:extLst>
      <p:ext uri="{BB962C8B-B14F-4D97-AF65-F5344CB8AC3E}">
        <p14:creationId xmlns:p14="http://schemas.microsoft.com/office/powerpoint/2010/main" val="211489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Growth expectations for this source</a:t>
            </a:r>
          </a:p>
          <a:p>
            <a:pPr>
              <a:spcAft>
                <a:spcPts val="600"/>
              </a:spcAft>
            </a:pPr>
            <a:r>
              <a:rPr lang="en-IE" dirty="0"/>
              <a:t>Disadvantages: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Stochastic source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Not evenly distributed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Generators with low inertia</a:t>
            </a:r>
          </a:p>
          <a:p>
            <a:pPr lvl="2">
              <a:spcAft>
                <a:spcPts val="600"/>
              </a:spcAft>
            </a:pPr>
            <a:r>
              <a:rPr lang="en-IE" dirty="0"/>
              <a:t>Affects </a:t>
            </a:r>
            <a:r>
              <a:rPr lang="en-IE"/>
              <a:t>system stability</a:t>
            </a:r>
            <a:endParaRPr lang="en-IE" dirty="0"/>
          </a:p>
          <a:p>
            <a:pPr>
              <a:spcAft>
                <a:spcPts val="600"/>
              </a:spcAft>
            </a:pP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5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Study of effects of these plants on stability</a:t>
            </a:r>
          </a:p>
          <a:p>
            <a:pPr>
              <a:spcAft>
                <a:spcPts val="600"/>
              </a:spcAft>
            </a:pPr>
            <a:r>
              <a:rPr lang="en-IE" dirty="0"/>
              <a:t>Need of mathematical models</a:t>
            </a:r>
          </a:p>
          <a:p>
            <a:pPr>
              <a:spcAft>
                <a:spcPts val="600"/>
              </a:spcAft>
            </a:pPr>
            <a:r>
              <a:rPr lang="en-IE" dirty="0"/>
              <a:t>Multiple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Equivalent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12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3CAFE3-EC7E-4166-B1EE-EC2AC0ED3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2877898"/>
            <a:ext cx="5086350" cy="366491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A225245-14FF-4800-904F-D835540450BA}"/>
              </a:ext>
            </a:extLst>
          </p:cNvPr>
          <p:cNvSpPr txBox="1"/>
          <p:nvPr/>
        </p:nvSpPr>
        <p:spPr>
          <a:xfrm>
            <a:off x="4430937" y="6570269"/>
            <a:ext cx="3082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(MULJADI; ELLIS, 2008)</a:t>
            </a:r>
          </a:p>
        </p:txBody>
      </p:sp>
    </p:spTree>
    <p:extLst>
      <p:ext uri="{BB962C8B-B14F-4D97-AF65-F5344CB8AC3E}">
        <p14:creationId xmlns:p14="http://schemas.microsoft.com/office/powerpoint/2010/main" val="32757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Huge variety of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Task force to develop generic models</a:t>
            </a:r>
          </a:p>
          <a:p>
            <a:pPr>
              <a:spcAft>
                <a:spcPts val="600"/>
              </a:spcAft>
            </a:pPr>
            <a:r>
              <a:rPr lang="en-IE" dirty="0"/>
              <a:t>Four types of wind turbine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Representation of wind power plants by one machine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8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Type-1 Wind Turbine (SCIG):</a:t>
            </a:r>
          </a:p>
          <a:p>
            <a:pPr>
              <a:spcAft>
                <a:spcPts val="600"/>
              </a:spcAft>
            </a:pPr>
            <a:r>
              <a:rPr lang="en-IE" dirty="0"/>
              <a:t>Squirrel-Cage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Operates at constant speed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compensation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2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Type-1 Wind Turbine (SCIG):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15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267" y="2333625"/>
            <a:ext cx="7237466" cy="333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41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  <a:p>
            <a:pPr>
              <a:spcAft>
                <a:spcPts val="600"/>
              </a:spcAft>
            </a:pPr>
            <a:r>
              <a:rPr lang="en-IE" dirty="0"/>
              <a:t>Wound Rotor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Rotor resistance variation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compensation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0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17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485" y="2563812"/>
            <a:ext cx="7183030" cy="361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2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825625"/>
            <a:ext cx="2952750" cy="435133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  <a:p>
            <a:pPr>
              <a:spcAft>
                <a:spcPts val="600"/>
              </a:spcAft>
            </a:pPr>
            <a:r>
              <a:rPr lang="en-IE" dirty="0"/>
              <a:t>Alter torque-speed curve</a:t>
            </a:r>
          </a:p>
          <a:p>
            <a:pPr>
              <a:spcAft>
                <a:spcPts val="600"/>
              </a:spcAft>
            </a:pPr>
            <a:r>
              <a:rPr lang="en-IE" dirty="0"/>
              <a:t>Operates within a small speed range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18</a:t>
            </a:fld>
            <a:endParaRPr lang="en-U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42AFCC7-D654-4806-AD3F-5FBF6872B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1400" y="1825625"/>
            <a:ext cx="5562600" cy="41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Type-3 Wind Turbine (DFIG):</a:t>
            </a:r>
          </a:p>
          <a:p>
            <a:pPr>
              <a:spcAft>
                <a:spcPts val="600"/>
              </a:spcAft>
            </a:pPr>
            <a:r>
              <a:rPr lang="en-IE" dirty="0"/>
              <a:t>Doubly Fed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Wound Rotor Induction Generator + frequency converter</a:t>
            </a:r>
          </a:p>
          <a:p>
            <a:pPr>
              <a:spcAft>
                <a:spcPts val="600"/>
              </a:spcAft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Operates at ± 30% of rated speed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injection control </a:t>
            </a:r>
            <a:br>
              <a:rPr lang="en-IE" dirty="0"/>
            </a:b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Increase in renewables participation</a:t>
            </a:r>
          </a:p>
          <a:p>
            <a:pPr>
              <a:spcAft>
                <a:spcPts val="600"/>
              </a:spcAft>
            </a:pPr>
            <a:r>
              <a:rPr lang="en-IE" dirty="0"/>
              <a:t>Mainly solar and wind energy</a:t>
            </a:r>
          </a:p>
          <a:p>
            <a:pPr>
              <a:spcAft>
                <a:spcPts val="600"/>
              </a:spcAft>
            </a:pPr>
            <a:r>
              <a:rPr lang="en-IE" dirty="0"/>
              <a:t>Clean alternative to fossil fuels</a:t>
            </a:r>
          </a:p>
          <a:p>
            <a:pPr>
              <a:spcAft>
                <a:spcPts val="600"/>
              </a:spcAft>
            </a:pPr>
            <a:r>
              <a:rPr lang="en-IE" dirty="0"/>
              <a:t>Rely on weather condition</a:t>
            </a:r>
          </a:p>
        </p:txBody>
      </p:sp>
    </p:spTree>
    <p:extLst>
      <p:ext uri="{BB962C8B-B14F-4D97-AF65-F5344CB8AC3E}">
        <p14:creationId xmlns:p14="http://schemas.microsoft.com/office/powerpoint/2010/main" val="162284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Type-3 Wind Turbine (DFIG):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20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914" y="2600358"/>
            <a:ext cx="7740171" cy="280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01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Type-4 Wind Turbine:</a:t>
            </a:r>
          </a:p>
          <a:p>
            <a:pPr>
              <a:spcAft>
                <a:spcPts val="600"/>
              </a:spcAft>
            </a:pPr>
            <a:r>
              <a:rPr lang="en-IE" dirty="0"/>
              <a:t>Induction/Synchronous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Grid connection through converter</a:t>
            </a:r>
          </a:p>
          <a:p>
            <a:pPr>
              <a:spcAft>
                <a:spcPts val="600"/>
              </a:spcAft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Wide speed range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injection control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1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Type-4 Wind Turbine: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22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914" y="2743200"/>
            <a:ext cx="7740171" cy="22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53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23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368DF1-51F5-4928-A80F-5FA034F1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2" y="1524000"/>
            <a:ext cx="8539715" cy="46482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3EA869C-94F0-4F6A-9BF4-19E880332ABE}"/>
              </a:ext>
            </a:extLst>
          </p:cNvPr>
          <p:cNvSpPr txBox="1"/>
          <p:nvPr/>
        </p:nvSpPr>
        <p:spPr>
          <a:xfrm>
            <a:off x="3905249" y="6267442"/>
            <a:ext cx="1333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JRC, 2017</a:t>
            </a:r>
          </a:p>
        </p:txBody>
      </p:sp>
    </p:spTree>
    <p:extLst>
      <p:ext uri="{BB962C8B-B14F-4D97-AF65-F5344CB8AC3E}">
        <p14:creationId xmlns:p14="http://schemas.microsoft.com/office/powerpoint/2010/main" val="1428027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472" y="2751534"/>
            <a:ext cx="3879056" cy="1354931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Wind Power Plant Model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34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Represent Type-3 and -4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Behaviour of wind power plants</a:t>
            </a:r>
          </a:p>
          <a:p>
            <a:pPr>
              <a:spcAft>
                <a:spcPts val="600"/>
              </a:spcAft>
            </a:pPr>
            <a:r>
              <a:rPr lang="en-IE" dirty="0"/>
              <a:t>Transient studies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26</a:t>
            </a:fld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13782DD-35AA-4237-9F99-235B7D6CE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993" y="1411128"/>
            <a:ext cx="4266014" cy="5081746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4E418F7-808F-493B-9629-2FE3BBD2D72B}"/>
              </a:ext>
            </a:extLst>
          </p:cNvPr>
          <p:cNvSpPr txBox="1"/>
          <p:nvPr/>
        </p:nvSpPr>
        <p:spPr>
          <a:xfrm>
            <a:off x="3133725" y="6496580"/>
            <a:ext cx="2876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(ERLICH et al., 2012)</a:t>
            </a:r>
          </a:p>
        </p:txBody>
      </p:sp>
    </p:spTree>
    <p:extLst>
      <p:ext uri="{BB962C8B-B14F-4D97-AF65-F5344CB8AC3E}">
        <p14:creationId xmlns:p14="http://schemas.microsoft.com/office/powerpoint/2010/main" val="1288393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𝐴𝑐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𝑇𝑟𝑒𝑓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𝑅𝑒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𝑇𝑟𝑒𝑓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If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E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𝐴𝑐</m:t>
                                </m:r>
                              </m:sub>
                            </m:sSub>
                          </m:e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</m:sub>
                            </m:sSub>
                          </m:e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</m:sub>
                    </m:sSub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</m:sub>
                    </m:sSub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Else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E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𝑃𝑟𝑒𝑓</m:t>
                            </m:r>
                          </m:sub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Else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E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𝑅𝑒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  <m:sup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4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9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PI block: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𝑃𝑟𝑒𝑓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limLoc m:val="undOvr"/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4"/>
                                        </m:r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𝑃𝑟𝑒𝑓</m:t>
                                              </m:r>
                                            </m:sub>
                                          </m:s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𝑄𝑟𝑒𝑓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limLoc m:val="undOvr"/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4"/>
                                        </m:r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𝑄𝑟𝑒𝑓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Phase shift: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𝑃𝐴𝑆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E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5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Delay blocks: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𝑃𝐴𝑆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𝑄𝐴𝑆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Outputs: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𝑇𝑞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𝑇𝑞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Worldwide increase leaded by:</a:t>
            </a:r>
          </a:p>
          <a:p>
            <a:pPr>
              <a:spcAft>
                <a:spcPts val="600"/>
              </a:spcAft>
            </a:pPr>
            <a:r>
              <a:rPr lang="en-IE" dirty="0"/>
              <a:t>United States</a:t>
            </a:r>
          </a:p>
          <a:p>
            <a:pPr>
              <a:spcAft>
                <a:spcPts val="600"/>
              </a:spcAft>
            </a:pPr>
            <a:r>
              <a:rPr lang="en-IE" dirty="0"/>
              <a:t>China</a:t>
            </a:r>
          </a:p>
          <a:p>
            <a:pPr>
              <a:spcAft>
                <a:spcPts val="600"/>
              </a:spcAft>
            </a:pPr>
            <a:r>
              <a:rPr lang="en-IE" dirty="0"/>
              <a:t>European Union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2010 bill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Reduce greenhouse emissions by 20% (1990 levels)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20% share of renewables by 2020</a:t>
            </a:r>
          </a:p>
        </p:txBody>
      </p:sp>
    </p:spTree>
    <p:extLst>
      <p:ext uri="{BB962C8B-B14F-4D97-AF65-F5344CB8AC3E}">
        <p14:creationId xmlns:p14="http://schemas.microsoft.com/office/powerpoint/2010/main" val="368525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5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744" y="2743200"/>
            <a:ext cx="6386512" cy="13716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Parameter Estimation Method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58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Parameter Estimation Method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32</a:t>
            </a:fld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BB7CD40-AF12-4D87-BE72-466D304CC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87" y="1589088"/>
            <a:ext cx="3469225" cy="4767263"/>
          </a:xfrm>
        </p:spPr>
      </p:pic>
    </p:spTree>
    <p:extLst>
      <p:ext uri="{BB962C8B-B14F-4D97-AF65-F5344CB8AC3E}">
        <p14:creationId xmlns:p14="http://schemas.microsoft.com/office/powerpoint/2010/main" val="534086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Parameter Estimation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Hybrid Approach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Metaheuristic – Mean-Variance Mapping Optimization (MVMO)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Fast error reduction at the beginning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Slow convergence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Nonlinear method – Trajectory Sensitivity Method (TSM)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Fast convergence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Initial point dependence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limLoc m:val="undOvr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I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IE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1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Population-based metaheuristic</a:t>
            </a:r>
          </a:p>
          <a:p>
            <a:pPr>
              <a:spcAft>
                <a:spcPts val="600"/>
              </a:spcAft>
            </a:pPr>
            <a:r>
              <a:rPr lang="en-IE" dirty="0"/>
              <a:t>Offspring considering population statistics</a:t>
            </a:r>
          </a:p>
          <a:p>
            <a:pPr>
              <a:spcAft>
                <a:spcPts val="600"/>
              </a:spcAft>
            </a:pPr>
            <a:r>
              <a:rPr lang="en-IE" dirty="0"/>
              <a:t>Great results for small populations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6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5181" y="1828800"/>
            <a:ext cx="7886700" cy="435133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Setup</a:t>
            </a:r>
          </a:p>
          <a:p>
            <a:pPr>
              <a:spcAft>
                <a:spcPts val="600"/>
              </a:spcAft>
            </a:pPr>
            <a:r>
              <a:rPr lang="en-IE" dirty="0"/>
              <a:t>Population size</a:t>
            </a:r>
          </a:p>
          <a:p>
            <a:pPr>
              <a:spcAft>
                <a:spcPts val="600"/>
              </a:spcAft>
            </a:pPr>
            <a:r>
              <a:rPr lang="en-IE" dirty="0"/>
              <a:t>Number of offspring</a:t>
            </a:r>
          </a:p>
          <a:p>
            <a:pPr>
              <a:spcAft>
                <a:spcPts val="600"/>
              </a:spcAft>
            </a:pPr>
            <a:r>
              <a:rPr lang="en-IE" dirty="0"/>
              <a:t>Number of genes for mutation</a:t>
            </a:r>
          </a:p>
          <a:p>
            <a:pPr>
              <a:spcAft>
                <a:spcPts val="600"/>
              </a:spcAft>
            </a:pPr>
            <a:r>
              <a:rPr lang="en-IE" dirty="0"/>
              <a:t>Selection method</a:t>
            </a:r>
          </a:p>
          <a:p>
            <a:pPr>
              <a:spcAft>
                <a:spcPts val="600"/>
              </a:spcAft>
            </a:pPr>
            <a:r>
              <a:rPr lang="en-IE" dirty="0"/>
              <a:t>Normalized search region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0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36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29" y="2362200"/>
            <a:ext cx="333375" cy="26289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362200"/>
            <a:ext cx="333375" cy="26289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786" y="2362200"/>
            <a:ext cx="333375" cy="26289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362199"/>
            <a:ext cx="333375" cy="26289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593" y="3633787"/>
            <a:ext cx="752475" cy="85725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28" y="2362199"/>
            <a:ext cx="333375" cy="26289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51B7B1E-3547-4237-BFFC-E87EC63F0BB3}"/>
              </a:ext>
            </a:extLst>
          </p:cNvPr>
          <p:cNvSpPr txBox="1"/>
          <p:nvPr/>
        </p:nvSpPr>
        <p:spPr>
          <a:xfrm>
            <a:off x="2196103" y="5477943"/>
            <a:ext cx="63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Best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37B8606-7D22-4FD6-BAC6-A52D9243A6C4}"/>
              </a:ext>
            </a:extLst>
          </p:cNvPr>
          <p:cNvSpPr txBox="1"/>
          <p:nvPr/>
        </p:nvSpPr>
        <p:spPr>
          <a:xfrm>
            <a:off x="6302274" y="5477943"/>
            <a:ext cx="83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Worst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98981E8-45CF-4A4D-8784-FD9E1807B705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2828327" y="5662609"/>
            <a:ext cx="34739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9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1.11111E-6 L 0.25191 -1.11111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7778E-6 -4.44444E-6 L 0.25 -4.44444E-6 E" pathEditMode="fixed" ptsTypes="">
                                      <p:cBhvr>
                                        <p:cTn id="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11111E-6 L -0.05798 -1.11111E-6 " pathEditMode="fixed" rAng="0" ptsTypes="AA">
                                      <p:cBhvr>
                                        <p:cTn id="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-1.11111E-6 L -0.0573 -1.11111E-6 " pathEditMode="fixed" rAng="0" ptsTypes="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07448 -1.11111E-6 " pathEditMode="fixed" rAng="0" ptsTypes="AA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11563 -1.11111E-6 " pathEditMode="fixed" rAng="0" ptsTypes="AA">
                                      <p:cBhvr>
                                        <p:cTn id="4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71 -3.33333E-6 L 0.1342 -0.03819 C 0.14306 -0.04676 0.15608 -0.05115 0.16979 -0.05115 C 0.18542 -0.05115 0.19775 -0.04676 0.2066 -0.03819 L 0.24844 -3.33333E-6 " pathEditMode="relative" rAng="0" ptsTypes="AAAAA">
                                      <p:cBhvr>
                                        <p:cTn id="64" dur="2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-256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63 -3.33333E-6 L -0.07396 0.04375 C -0.06546 0.05371 -0.05226 0.05949 -0.03872 0.05949 C -0.02309 0.05949 -0.01059 0.05371 -0.00191 0.04375 L 0.0401 -3.33333E-6 " pathEditMode="relative" rAng="0" ptsTypes="AAAAA"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37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C02D583-0C02-4664-8AA0-D92DF10AE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0680" y="2355848"/>
            <a:ext cx="5322640" cy="3994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Mutation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Mapping function 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Based on mean and variance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acc>
                            <m:accPr>
                              <m:chr m:val="̅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69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Mean and variance effects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38</a:t>
            </a:fld>
            <a:endParaRPr lang="en-U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C139E26-6256-41CF-9E3C-F9B112D4B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286329"/>
            <a:ext cx="9144000" cy="342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05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7CB421EE-F09B-4D35-B7B3-36D112530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2587" y="1974851"/>
            <a:ext cx="5838825" cy="4381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Asymmetrical shape factors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33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800" dirty="0"/>
              <a:t>Brazilian Panorama: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2002 bill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Creates PROINFA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Increase wind, solar, small hydro and biomass share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Renewables supplying 10% of energy by 2024</a:t>
            </a:r>
          </a:p>
        </p:txBody>
      </p:sp>
    </p:spTree>
    <p:extLst>
      <p:ext uri="{BB962C8B-B14F-4D97-AF65-F5344CB8AC3E}">
        <p14:creationId xmlns:p14="http://schemas.microsoft.com/office/powerpoint/2010/main" val="35943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E" dirty="0"/>
              <a:t>Based on Newton-Raphson</a:t>
            </a:r>
          </a:p>
          <a:p>
            <a:pPr>
              <a:spcAft>
                <a:spcPts val="600"/>
              </a:spcAft>
            </a:pPr>
            <a:r>
              <a:rPr lang="en-IE" dirty="0"/>
              <a:t>Fast convergence </a:t>
            </a:r>
          </a:p>
          <a:p>
            <a:pPr>
              <a:spcAft>
                <a:spcPts val="600"/>
              </a:spcAft>
            </a:pPr>
            <a:r>
              <a:rPr lang="en-IE" dirty="0"/>
              <a:t>Initial values dependence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8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limLoc m:val="undOvr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I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IE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Expanding Taylor’s Series: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E" dirty="0"/>
                  <a:t> iteration: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I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E" dirty="0"/>
                  <a:t> are obtained by approximation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sup>
                              </m:sSup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where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79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Python</a:t>
            </a:r>
          </a:p>
          <a:p>
            <a:pPr>
              <a:spcAft>
                <a:spcPts val="600"/>
              </a:spcAft>
            </a:pPr>
            <a:r>
              <a:rPr lang="en-IE" dirty="0"/>
              <a:t>Graphical User Interface</a:t>
            </a:r>
          </a:p>
          <a:p>
            <a:pPr>
              <a:spcAft>
                <a:spcPts val="600"/>
              </a:spcAft>
            </a:pPr>
            <a:r>
              <a:rPr lang="en-IE" dirty="0"/>
              <a:t>Non-specific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5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44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04586B-6818-48E3-A474-33F784441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43"/>
            <a:ext cx="7219950" cy="47996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4EA54AE-804F-4D23-9952-31AE737CE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41"/>
            <a:ext cx="7219950" cy="47996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56C224F-DAF8-4CB8-9F0A-17FD26125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41"/>
            <a:ext cx="7219950" cy="47996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E815665-F0AE-4848-B8BB-4278628ED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38"/>
            <a:ext cx="7219950" cy="479967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34323C8-11EC-4C28-BDDA-63BB466B78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38"/>
            <a:ext cx="7219950" cy="4799675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A66BDDB-178E-49FE-9F91-BE8C97D8F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37735"/>
            <a:ext cx="7219950" cy="4799676"/>
          </a:xfrm>
        </p:spPr>
      </p:pic>
    </p:spTree>
    <p:extLst>
      <p:ext uri="{BB962C8B-B14F-4D97-AF65-F5344CB8AC3E}">
        <p14:creationId xmlns:p14="http://schemas.microsoft.com/office/powerpoint/2010/main" val="188742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Hybrid approach already implemented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Spring-Mass System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Linearized Z-IM Load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3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;    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E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=[1]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=0;    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Real parameters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b="0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E" i="1" dirty="0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 b="-2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58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701376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TSM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1</a:t>
                </a:r>
                <a:r>
                  <a:rPr lang="en-IE" baseline="30000" dirty="0"/>
                  <a:t>st</a:t>
                </a:r>
                <a:r>
                  <a:rPr lang="en-IE" dirty="0"/>
                  <a:t> Case:</a:t>
                </a: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b="0" dirty="0"/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2</a:t>
                </a:r>
                <a:r>
                  <a:rPr lang="en-IE" baseline="30000" dirty="0"/>
                  <a:t>nd</a:t>
                </a:r>
                <a:r>
                  <a:rPr lang="en-IE" dirty="0"/>
                  <a:t> Case</a:t>
                </a: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dirty="0"/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701376" cy="4351338"/>
              </a:xfrm>
              <a:blipFill>
                <a:blip r:embed="rId2"/>
                <a:stretch>
                  <a:fillRect l="-3386" t="-1961" r="-180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F74C67B-EBB3-48DC-90FE-C61310FDE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0026" y="2209800"/>
            <a:ext cx="5185324" cy="387349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A7DE403-E88A-4447-96B9-8A7103654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0026" y="2209800"/>
            <a:ext cx="5051974" cy="4150224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3AF4AA3-A157-4B80-9761-688337FEDE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0026" y="2219503"/>
            <a:ext cx="5253948" cy="387349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433F69F-328B-4418-A4C0-FE358D79842C}"/>
              </a:ext>
            </a:extLst>
          </p:cNvPr>
          <p:cNvSpPr txBox="1"/>
          <p:nvPr/>
        </p:nvSpPr>
        <p:spPr>
          <a:xfrm>
            <a:off x="4518725" y="6176963"/>
            <a:ext cx="2876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(FARIAS; CARI, 2016)</a:t>
            </a:r>
          </a:p>
        </p:txBody>
      </p:sp>
    </p:spTree>
    <p:extLst>
      <p:ext uri="{BB962C8B-B14F-4D97-AF65-F5344CB8AC3E}">
        <p14:creationId xmlns:p14="http://schemas.microsoft.com/office/powerpoint/2010/main" val="231451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9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800350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MVMO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≤9</m:t>
                    </m:r>
                  </m:oMath>
                </a14:m>
                <a:endParaRPr lang="en-IE" b="0" dirty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5 individuals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800350" cy="4351338"/>
              </a:xfrm>
              <a:blipFill>
                <a:blip r:embed="rId2"/>
                <a:stretch>
                  <a:fillRect l="-3261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48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2E1C01F-5D04-44E7-94B2-A366FB4D9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8000" y="2065783"/>
            <a:ext cx="5467350" cy="42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724150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Hybrid Approach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E" dirty="0"/>
                  <a:t>5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≤9</m:t>
                    </m:r>
                  </m:oMath>
                </a14:m>
                <a:endParaRPr lang="en-IE" dirty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≤15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5 individuals</a:t>
                </a:r>
              </a:p>
              <a:p>
                <a:pPr lvl="1">
                  <a:spcAft>
                    <a:spcPts val="600"/>
                  </a:spcAft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724150" cy="4351338"/>
              </a:xfrm>
              <a:blipFill>
                <a:blip r:embed="rId2"/>
                <a:stretch>
                  <a:fillRect l="-3356" t="-1961" r="-89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49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C47B513E-D322-4F37-933B-A2C39A1D0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4200" y="2071920"/>
            <a:ext cx="5324341" cy="42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4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Wind energy benefited from these policies</a:t>
            </a:r>
          </a:p>
          <a:p>
            <a:pPr>
              <a:spcAft>
                <a:spcPts val="600"/>
              </a:spcAft>
            </a:pPr>
            <a:r>
              <a:rPr lang="en-IE" dirty="0"/>
              <a:t>European Union: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362 </a:t>
            </a:r>
            <a:r>
              <a:rPr lang="en-IE" dirty="0" err="1"/>
              <a:t>TWh</a:t>
            </a:r>
            <a:r>
              <a:rPr lang="en-IE" dirty="0"/>
              <a:t> in 2018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14% of electricity demand (2% higher than 2017)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179 GW of installed capacity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5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C2BDAB89-7603-4594-B035-280D21B75D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550494"/>
              </p:ext>
            </p:extLst>
          </p:nvPr>
        </p:nvGraphicFramePr>
        <p:xfrm>
          <a:off x="1038225" y="2436812"/>
          <a:ext cx="7067550" cy="1984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850">
                  <a:extLst>
                    <a:ext uri="{9D8B030D-6E8A-4147-A177-3AD203B41FA5}">
                      <a16:colId xmlns:a16="http://schemas.microsoft.com/office/drawing/2014/main" val="3571073003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46447413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29297202"/>
                    </a:ext>
                  </a:extLst>
                </a:gridCol>
              </a:tblGrid>
              <a:tr h="496094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Final 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172446"/>
                  </a:ext>
                </a:extLst>
              </a:tr>
              <a:tr h="496094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TSM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7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2.76x10^-3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111510"/>
                  </a:ext>
                </a:extLst>
              </a:tr>
              <a:tr h="496094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MVMO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24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89.33x10^-3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669483"/>
                  </a:ext>
                </a:extLst>
              </a:tr>
              <a:tr h="496094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Hybrid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10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1.54x10^-3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116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9079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Linearized Z-IM Load Model</a:t>
            </a:r>
            <a:endParaRPr lang="en-IE" dirty="0"/>
          </a:p>
          <a:p>
            <a:pPr>
              <a:spcAft>
                <a:spcPts val="600"/>
              </a:spcAft>
            </a:pPr>
            <a:r>
              <a:rPr lang="en-IE" dirty="0"/>
              <a:t>Impedance</a:t>
            </a:r>
          </a:p>
          <a:p>
            <a:pPr>
              <a:spcAft>
                <a:spcPts val="600"/>
              </a:spcAft>
            </a:pPr>
            <a:r>
              <a:rPr lang="en-IE" dirty="0"/>
              <a:t>Third-Order Induction Motor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51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7E379B-4247-4E81-A61D-DB805A5D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743" y="3348038"/>
            <a:ext cx="5116513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63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Linearized Z-IM Load Model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den>
                              </m:f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E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func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 − 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func>
                                        <m:func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E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den>
                                  </m:f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′+</m:t>
                                  </m:r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)+</m:t>
                                      </m:r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Sup>
                                                <m:sSub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  <m:func>
                                                <m:func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E" b="0" i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func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)+</m:t>
                                      </m:r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  <m:func>
                                                <m:func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E" b="0" i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func>
                                            </m:num>
                                            <m:den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233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Linearized Z-IM Load Model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′,∆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89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Partial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Linearized Z-IM Load Model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=0.5×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IE" sz="2100" dirty="0"/>
                  <a:t> 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5 individuals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sz="2400" dirty="0"/>
              </a:p>
              <a:p>
                <a:pPr>
                  <a:spcAft>
                    <a:spcPts val="600"/>
                  </a:spcAft>
                </a:pPr>
                <a:endParaRPr lang="en-IE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54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1A5D873-ECE5-4E67-B5F3-49D10F968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935" y="2341148"/>
            <a:ext cx="3701960" cy="401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30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Next Steps</a:t>
            </a: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7A996264-B82D-4E16-86A3-ED472264A3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0094833"/>
              </p:ext>
            </p:extLst>
          </p:nvPr>
        </p:nvGraphicFramePr>
        <p:xfrm>
          <a:off x="628650" y="2240280"/>
          <a:ext cx="78867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48745780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279466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36144682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803753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Data Acquisition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WTG Modelling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Estimation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GUI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19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Synthetic data </a:t>
                      </a:r>
                      <a:b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will be obtained </a:t>
                      </a:r>
                      <a:b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via simulation. </a:t>
                      </a:r>
                      <a:endParaRPr lang="en-I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Model implemented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with bad results.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Improvements currently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under study. </a:t>
                      </a:r>
                      <a:endParaRPr lang="en-IE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Method implemented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and tested.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Improvements under </a:t>
                      </a:r>
                      <a:b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study. </a:t>
                      </a:r>
                      <a:endParaRPr lang="en-IE" sz="18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Concept defined.</a:t>
                      </a:r>
                      <a:b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Some windows</a:t>
                      </a:r>
                      <a:b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have already</a:t>
                      </a:r>
                      <a:b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</a:br>
                      <a:r>
                        <a:rPr lang="en-IE" sz="1800" b="0" i="0" dirty="0">
                          <a:solidFill>
                            <a:srgbClr val="000000"/>
                          </a:solidFill>
                          <a:effectLst/>
                          <a:latin typeface="LMRoman12-Regular"/>
                        </a:rPr>
                        <a:t>been implemented.</a:t>
                      </a:r>
                      <a:endParaRPr lang="en-I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390914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306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Next Steps</a:t>
            </a: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7A996264-B82D-4E16-86A3-ED472264A3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9270162"/>
              </p:ext>
            </p:extLst>
          </p:nvPr>
        </p:nvGraphicFramePr>
        <p:xfrm>
          <a:off x="1714499" y="2501900"/>
          <a:ext cx="5715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1718">
                  <a:extLst>
                    <a:ext uri="{9D8B030D-6E8A-4147-A177-3AD203B41FA5}">
                      <a16:colId xmlns:a16="http://schemas.microsoft.com/office/drawing/2014/main" val="2487457805"/>
                    </a:ext>
                  </a:extLst>
                </a:gridCol>
                <a:gridCol w="985882">
                  <a:extLst>
                    <a:ext uri="{9D8B030D-6E8A-4147-A177-3AD203B41FA5}">
                      <a16:colId xmlns:a16="http://schemas.microsoft.com/office/drawing/2014/main" val="12794665"/>
                    </a:ext>
                  </a:extLst>
                </a:gridCol>
                <a:gridCol w="1137338">
                  <a:extLst>
                    <a:ext uri="{9D8B030D-6E8A-4147-A177-3AD203B41FA5}">
                      <a16:colId xmlns:a16="http://schemas.microsoft.com/office/drawing/2014/main" val="2361446825"/>
                    </a:ext>
                  </a:extLst>
                </a:gridCol>
                <a:gridCol w="920063">
                  <a:extLst>
                    <a:ext uri="{9D8B030D-6E8A-4147-A177-3AD203B41FA5}">
                      <a16:colId xmlns:a16="http://schemas.microsoft.com/office/drawing/2014/main" val="3803753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Months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Oct-Dec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Jan-Mar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Apr-Jun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68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Data Acquisition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E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199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1800" dirty="0"/>
                        <a:t>WTG Modelling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E" sz="18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390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800" dirty="0"/>
                        <a:t>Estimation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917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800" dirty="0"/>
                        <a:t>GUI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E" sz="1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800" dirty="0">
                          <a:effectLst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176948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719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3105834"/>
            <a:ext cx="7428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kumimoji="0" lang="en-IE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4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1897916"/>
            <a:ext cx="7428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IE" sz="3600" b="1" dirty="0">
                <a:latin typeface="Arial" panose="020B0604020202020204" pitchFamily="34" charset="0"/>
                <a:cs typeface="Arial" panose="020B0604020202020204" pitchFamily="34" charset="0"/>
              </a:rPr>
              <a:t>Development of Software for Parameter Estimation of</a:t>
            </a:r>
            <a:br>
              <a:rPr lang="en-IE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sz="3600" b="1" dirty="0">
                <a:latin typeface="Arial" panose="020B0604020202020204" pitchFamily="34" charset="0"/>
                <a:cs typeface="Arial" panose="020B0604020202020204" pitchFamily="34" charset="0"/>
              </a:rPr>
              <a:t>Wind Power Plant Equivalent</a:t>
            </a:r>
            <a:r>
              <a:rPr lang="en-I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IE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9">
            <a:extLst>
              <a:ext uri="{FF2B5EF4-FFF2-40B4-BE49-F238E27FC236}">
                <a16:creationId xmlns:a16="http://schemas.microsoft.com/office/drawing/2014/main" id="{1119C5F9-A17D-4143-B90C-F5958FC3709E}"/>
              </a:ext>
            </a:extLst>
          </p:cNvPr>
          <p:cNvSpPr/>
          <p:nvPr/>
        </p:nvSpPr>
        <p:spPr>
          <a:xfrm>
            <a:off x="2583402" y="5663625"/>
            <a:ext cx="5702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São Carlos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Engineering</a:t>
            </a:r>
            <a:r>
              <a:rPr kumimoji="0" lang="en-IE" sz="1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EESC</a:t>
            </a:r>
          </a:p>
          <a:p>
            <a:pPr algn="r"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University of São Paulo - USP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7D4308B0-8AA3-4D7E-8CD4-D8883053C7FD}"/>
              </a:ext>
            </a:extLst>
          </p:cNvPr>
          <p:cNvSpPr txBox="1">
            <a:spLocks/>
          </p:cNvSpPr>
          <p:nvPr/>
        </p:nvSpPr>
        <p:spPr>
          <a:xfrm>
            <a:off x="2513395" y="4794585"/>
            <a:ext cx="5772744" cy="76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Gabriel José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Negrelli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Gomes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r">
              <a:buNone/>
              <a:defRPr/>
            </a:pPr>
            <a:r>
              <a:rPr lang="en-IE" sz="1800" dirty="0">
                <a:latin typeface="Arial" panose="020B0604020202020204" pitchFamily="34" charset="0"/>
                <a:cs typeface="Arial" panose="020B0604020202020204" pitchFamily="34" charset="0"/>
              </a:rPr>
              <a:t>Advisor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: Prof. Dr. Elmer Pablo Tito Cari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pt-B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29CBC0-98DB-4B1F-9A9E-40F6771A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AFD7-21E5-418D-9E4E-FA4251F9C8AE}" type="slidenum">
              <a:rPr lang="pt-BR" smtClean="0">
                <a:solidFill>
                  <a:schemeClr val="bg1"/>
                </a:solidFill>
              </a:rPr>
              <a:t>58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04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Academic Transcript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59</a:t>
            </a:fld>
            <a:endParaRPr lang="en-US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BE5CCFDE-BED0-4759-822B-C62217EB2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77" y="1712041"/>
            <a:ext cx="9039846" cy="41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74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CBC568B-EBD3-4455-BA65-1A789B592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66" y="1398588"/>
            <a:ext cx="5009268" cy="495776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7DCA058-7521-4E81-87A3-BBF19D374AF3}"/>
              </a:ext>
            </a:extLst>
          </p:cNvPr>
          <p:cNvSpPr txBox="1"/>
          <p:nvPr/>
        </p:nvSpPr>
        <p:spPr>
          <a:xfrm>
            <a:off x="3619500" y="6354374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</a:t>
            </a:r>
            <a:r>
              <a:rPr lang="en-IE" sz="1200" dirty="0" err="1"/>
              <a:t>WindEurope</a:t>
            </a:r>
            <a:r>
              <a:rPr lang="en-IE" sz="12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1284674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D3662-1BAE-4E96-830B-72D2BAF2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 Process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1847657-AC9B-43E9-BB67-227BF14A0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923" y="1690689"/>
            <a:ext cx="6178154" cy="466566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892AA0-9027-46F8-89EC-C00F0D9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297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D3662-1BAE-4E96-830B-72D2BAF2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 Process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1847657-AC9B-43E9-BB67-227BF14A0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23" y="1690689"/>
            <a:ext cx="5873354" cy="466979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892AA0-9027-46F8-89EC-C00F0D9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05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Brazil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42.4 </a:t>
            </a:r>
            <a:r>
              <a:rPr lang="en-IE" dirty="0" err="1"/>
              <a:t>TWh</a:t>
            </a:r>
            <a:r>
              <a:rPr lang="en-IE" dirty="0"/>
              <a:t> in 2017 (</a:t>
            </a:r>
            <a:r>
              <a:rPr lang="en-IE" dirty="0" err="1"/>
              <a:t>Itaipu</a:t>
            </a:r>
            <a:r>
              <a:rPr lang="en-IE" dirty="0"/>
              <a:t>: 96.4 </a:t>
            </a:r>
            <a:r>
              <a:rPr lang="en-IE" dirty="0" err="1"/>
              <a:t>TWh</a:t>
            </a:r>
            <a:r>
              <a:rPr lang="en-IE" dirty="0"/>
              <a:t>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7% of electricity demand (27% higher than 2016)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15 GW of installed capacity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7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754E582-3350-4555-BE61-CEBD18530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9287" y="1820057"/>
            <a:ext cx="5305425" cy="4406926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8</a:t>
            </a:fld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B581EE-76E6-43A6-A9F9-13EDAE143DCE}"/>
              </a:ext>
            </a:extLst>
          </p:cNvPr>
          <p:cNvSpPr txBox="1"/>
          <p:nvPr/>
        </p:nvSpPr>
        <p:spPr>
          <a:xfrm>
            <a:off x="3619499" y="6226983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</a:t>
            </a:r>
            <a:r>
              <a:rPr lang="en-IE" sz="1200" dirty="0" err="1"/>
              <a:t>ABEEolica</a:t>
            </a:r>
            <a:r>
              <a:rPr lang="en-IE" sz="1200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165728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Brazil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Energy yield yet to be explored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Potential to generate 272 </a:t>
            </a:r>
            <a:r>
              <a:rPr lang="en-IE" dirty="0" err="1"/>
              <a:t>TWh</a:t>
            </a:r>
            <a:r>
              <a:rPr lang="en-IE" dirty="0"/>
              <a:t> 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144 </a:t>
            </a:r>
            <a:r>
              <a:rPr lang="en-IE" dirty="0" err="1"/>
              <a:t>TWh</a:t>
            </a:r>
            <a:r>
              <a:rPr lang="en-IE" dirty="0"/>
              <a:t> in the Northeast Region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Complimentary regimes of wind and water (São Francisco River)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1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7581</TotalTime>
  <Words>1082</Words>
  <Application>Microsoft Office PowerPoint</Application>
  <PresentationFormat>Apresentação na tela (4:3)</PresentationFormat>
  <Paragraphs>378</Paragraphs>
  <Slides>61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LMRoman12-Regular</vt:lpstr>
      <vt:lpstr>Wingdings 2</vt:lpstr>
      <vt:lpstr>Tema do Office</vt:lpstr>
      <vt:lpstr>Apresentação do PowerPoint</vt:lpstr>
      <vt:lpstr>Introduction</vt:lpstr>
      <vt:lpstr>Introduction</vt:lpstr>
      <vt:lpstr>Introduction</vt:lpstr>
      <vt:lpstr>Wind Energy</vt:lpstr>
      <vt:lpstr>Wind Energy</vt:lpstr>
      <vt:lpstr>Wind Energy</vt:lpstr>
      <vt:lpstr>Wind Energy</vt:lpstr>
      <vt:lpstr>Wind Energy</vt:lpstr>
      <vt:lpstr>Wind Energy</vt:lpstr>
      <vt:lpstr>Wind Energy</vt:lpstr>
      <vt:lpstr>Wind Energy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Parameter Estimation Method</vt:lpstr>
      <vt:lpstr>Parameter Estimation Method</vt:lpstr>
      <vt:lpstr>Parameter Estimation Method</vt:lpstr>
      <vt:lpstr>MVMO</vt:lpstr>
      <vt:lpstr>MVMO</vt:lpstr>
      <vt:lpstr>MVMO</vt:lpstr>
      <vt:lpstr>MVMO</vt:lpstr>
      <vt:lpstr>MVMO</vt:lpstr>
      <vt:lpstr>MVMO</vt:lpstr>
      <vt:lpstr>TSM</vt:lpstr>
      <vt:lpstr>TSM</vt:lpstr>
      <vt:lpstr>TSM</vt:lpstr>
      <vt:lpstr>Software</vt:lpstr>
      <vt:lpstr>Software</vt:lpstr>
      <vt:lpstr>Partial Results</vt:lpstr>
      <vt:lpstr>Partial Results</vt:lpstr>
      <vt:lpstr>Partial Results</vt:lpstr>
      <vt:lpstr>Partial Results</vt:lpstr>
      <vt:lpstr>Partial Results</vt:lpstr>
      <vt:lpstr>Partial Results</vt:lpstr>
      <vt:lpstr>Partial Results</vt:lpstr>
      <vt:lpstr>Partial Results</vt:lpstr>
      <vt:lpstr>Partial Results</vt:lpstr>
      <vt:lpstr>Partial Results</vt:lpstr>
      <vt:lpstr>Next Steps</vt:lpstr>
      <vt:lpstr>Next Steps</vt:lpstr>
      <vt:lpstr>Apresentação do PowerPoint</vt:lpstr>
      <vt:lpstr>Apresentação do PowerPoint</vt:lpstr>
      <vt:lpstr>Academic Transcript</vt:lpstr>
      <vt:lpstr>MVMO Process</vt:lpstr>
      <vt:lpstr>MVMO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Geração Distribuída no Problema de Restabelecimento de Energia</dc:title>
  <dc:creator>laco</dc:creator>
  <cp:lastModifiedBy>Gabriel Negrelli</cp:lastModifiedBy>
  <cp:revision>227</cp:revision>
  <dcterms:created xsi:type="dcterms:W3CDTF">2019-05-07T19:51:45Z</dcterms:created>
  <dcterms:modified xsi:type="dcterms:W3CDTF">2019-10-02T16:02:18Z</dcterms:modified>
</cp:coreProperties>
</file>